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5" r:id="rId3"/>
    <p:sldId id="266" r:id="rId4"/>
    <p:sldId id="267" r:id="rId5"/>
    <p:sldId id="268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 varScale="1">
        <p:scale>
          <a:sx n="121" d="100"/>
          <a:sy n="121" d="100"/>
        </p:scale>
        <p:origin x="20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PRESÈNCIA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59B4-754C-8F63-4651EA47BF04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9B4-754C-8F63-4651EA47BF0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59B4-754C-8F63-4651EA47BF0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9B4-754C-8F63-4651EA47BF0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59B4-754C-8F63-4651EA47BF0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9B4-754C-8F63-4651EA47BF04}"/>
              </c:ext>
            </c:extLst>
          </c:dPt>
          <c:dPt>
            <c:idx val="6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59B4-754C-8F63-4651EA47BF04}"/>
              </c:ext>
            </c:extLst>
          </c:dPt>
          <c:dPt>
            <c:idx val="7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9B4-754C-8F63-4651EA47BF04}"/>
              </c:ext>
            </c:extLst>
          </c:dPt>
          <c:dLbls>
            <c:dLbl>
              <c:idx val="0"/>
              <c:layout>
                <c:manualLayout>
                  <c:x val="-0.17872455506134546"/>
                  <c:y val="1.8502998371066344E-2"/>
                </c:manualLayout>
              </c:layout>
              <c:tx>
                <c:rich>
                  <a:bodyPr/>
                  <a:lstStyle/>
                  <a:p>
                    <a:fld id="{E92AB568-A556-934D-95A8-1451D80CF4B1}" type="VALUE">
                      <a:rPr lang="en-US" sz="1800" smtClean="0"/>
                      <a:pPr/>
                      <a:t>[VALOR]</a:t>
                    </a:fld>
                    <a:endParaRPr lang="en-US" sz="1800" dirty="0"/>
                  </a:p>
                  <a:p>
                    <a:r>
                      <a:rPr lang="en-US" sz="1800" b="0" dirty="0" err="1"/>
                      <a:t>Domèstic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9B4-754C-8F63-4651EA47BF04}"/>
                </c:ext>
              </c:extLst>
            </c:dLbl>
            <c:dLbl>
              <c:idx val="1"/>
              <c:layout>
                <c:manualLayout>
                  <c:x val="7.538609184759551E-2"/>
                  <c:y val="-0.1849151564131044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b="1" i="0" u="none" strike="noStrike" kern="1200" baseline="0" dirty="0">
                        <a:solidFill>
                          <a:prstClr val="white"/>
                        </a:solidFill>
                      </a:rPr>
                      <a:t>UK </a:t>
                    </a:r>
                    <a:fld id="{7BC144B8-175E-6644-A0DA-9F55AA89FDC4}" type="VALUE">
                      <a:rPr lang="en-US" sz="2000" smtClean="0"/>
                      <a:pPr>
                        <a:defRPr sz="2000" b="1">
                          <a:solidFill>
                            <a:schemeClr val="bg1"/>
                          </a:solidFill>
                        </a:defRPr>
                      </a:pPr>
                      <a:t>[VALOR]</a:t>
                    </a:fld>
                    <a:endParaRPr lang="en-US" sz="2000" b="1" i="0" u="none" strike="noStrike" kern="1200" baseline="0" dirty="0">
                      <a:solidFill>
                        <a:prstClr val="white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374076071533342"/>
                      <c:h val="0.1106434145031752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9B4-754C-8F63-4651EA47BF04}"/>
                </c:ext>
              </c:extLst>
            </c:dLbl>
            <c:dLbl>
              <c:idx val="2"/>
              <c:layout>
                <c:manualLayout>
                  <c:x val="0.1203713138707162"/>
                  <c:y val="-6.426898975347100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dirty="0"/>
                      <a:t>FRN</a:t>
                    </a:r>
                    <a:fld id="{2CE1F14B-B59C-B34F-A5CC-5E6B3503B834}" type="VALUE">
                      <a:rPr lang="en-US" sz="2000" smtClean="0"/>
                      <a:pPr>
                        <a:defRPr sz="2000" b="1">
                          <a:solidFill>
                            <a:schemeClr val="bg1"/>
                          </a:solidFill>
                        </a:defRPr>
                      </a:pPr>
                      <a:t>[VALOR]</a:t>
                    </a:fld>
                    <a:endParaRPr lang="en-US" sz="20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9B4-754C-8F63-4651EA47BF04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dirty="0"/>
                      <a:t>IRL </a:t>
                    </a:r>
                    <a:fld id="{03ECFB33-5B06-1147-B0BA-75C0DCC62673}" type="VALUE">
                      <a:rPr lang="en-US" sz="2000" smtClean="0"/>
                      <a:pPr>
                        <a:defRPr sz="2000" b="1">
                          <a:solidFill>
                            <a:schemeClr val="bg1"/>
                          </a:solidFill>
                        </a:defRPr>
                      </a:pPr>
                      <a:t>[VALOR]</a:t>
                    </a:fld>
                    <a:endParaRPr lang="en-US" sz="20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2479236318853779E-2"/>
                      <c:h val="6.885855109470091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9B4-754C-8F63-4651EA47BF04}"/>
                </c:ext>
              </c:extLst>
            </c:dLbl>
            <c:dLbl>
              <c:idx val="4"/>
              <c:layout>
                <c:manualLayout>
                  <c:x val="3.8889335325637826E-2"/>
                  <c:y val="8.170189185958519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HOL</a:t>
                    </a:r>
                  </a:p>
                  <a:p>
                    <a:fld id="{A584A9A6-3DA1-F54F-AFE5-F57C9878D656}" type="VALUE">
                      <a:rPr lang="en-US" smtClean="0"/>
                      <a:pPr/>
                      <a:t>[VALOR]</a:t>
                    </a:fld>
                    <a:endParaRPr lang="ca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9B4-754C-8F63-4651EA47BF04}"/>
                </c:ext>
              </c:extLst>
            </c:dLbl>
            <c:dLbl>
              <c:idx val="5"/>
              <c:layout>
                <c:manualLayout>
                  <c:x val="2.8009073435715546E-2"/>
                  <c:y val="9.493880612898686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BEL</a:t>
                    </a:r>
                  </a:p>
                  <a:p>
                    <a:fld id="{7ACA266C-75AD-AB4D-BBDD-65CD0181722E}" type="VALUE">
                      <a:rPr lang="en-US" smtClean="0"/>
                      <a:pPr/>
                      <a:t>[VALOR]</a:t>
                    </a:fld>
                    <a:endParaRPr lang="ca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9B4-754C-8F63-4651EA47BF04}"/>
                </c:ext>
              </c:extLst>
            </c:dLbl>
            <c:dLbl>
              <c:idx val="6"/>
              <c:layout>
                <c:manualLayout>
                  <c:x val="2.0640934052455404E-2"/>
                  <c:y val="9.197010858829168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ALE</a:t>
                    </a:r>
                  </a:p>
                  <a:p>
                    <a:fld id="{C8C51E02-5A71-5944-A4A2-6BB0A9384E87}" type="VALUE">
                      <a:rPr lang="en-US" smtClean="0"/>
                      <a:pPr/>
                      <a:t>[VALOR]</a:t>
                    </a:fld>
                    <a:endParaRPr lang="ca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59B4-754C-8F63-4651EA47BF04}"/>
                </c:ext>
              </c:extLst>
            </c:dLbl>
            <c:dLbl>
              <c:idx val="7"/>
              <c:layout>
                <c:manualLayout>
                  <c:x val="1.1004895984379684E-2"/>
                  <c:y val="9.470259477749311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ALTRES</a:t>
                    </a:r>
                  </a:p>
                  <a:p>
                    <a:fld id="{8E001A0E-A5AF-A546-AF85-E3E8D53D9881}" type="VALUE">
                      <a:rPr lang="en-US" smtClean="0"/>
                      <a:pPr/>
                      <a:t>[VALOR]</a:t>
                    </a:fld>
                    <a:endParaRPr lang="ca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9B4-754C-8F63-4651EA47B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Hoja1!$A$2:$A$9</c:f>
              <c:strCache>
                <c:ptCount val="8"/>
                <c:pt idx="0">
                  <c:v>DOMÈSTIC</c:v>
                </c:pt>
                <c:pt idx="1">
                  <c:v>UK</c:v>
                </c:pt>
                <c:pt idx="2">
                  <c:v>FRNÇ</c:v>
                </c:pt>
                <c:pt idx="3">
                  <c:v>IRE</c:v>
                </c:pt>
                <c:pt idx="4">
                  <c:v>HOL</c:v>
                </c:pt>
                <c:pt idx="5">
                  <c:v>ALE</c:v>
                </c:pt>
                <c:pt idx="6">
                  <c:v>BEL</c:v>
                </c:pt>
                <c:pt idx="7">
                  <c:v>ALTRES</c:v>
                </c:pt>
              </c:strCache>
            </c:strRef>
          </c:cat>
          <c:val>
            <c:numRef>
              <c:f>Hoja1!$B$2:$B$9</c:f>
              <c:numCache>
                <c:formatCode>0%</c:formatCode>
                <c:ptCount val="8"/>
                <c:pt idx="0">
                  <c:v>0.45</c:v>
                </c:pt>
                <c:pt idx="1">
                  <c:v>0.18</c:v>
                </c:pt>
                <c:pt idx="2">
                  <c:v>0.15</c:v>
                </c:pt>
                <c:pt idx="3">
                  <c:v>0.09</c:v>
                </c:pt>
                <c:pt idx="4">
                  <c:v>0.04</c:v>
                </c:pt>
                <c:pt idx="5">
                  <c:v>0.03</c:v>
                </c:pt>
                <c:pt idx="6">
                  <c:v>0.02</c:v>
                </c:pt>
                <c:pt idx="7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4-754C-8F63-4651EA47B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F13E06-D7AA-4DC3-058D-8009F9485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75D526-E016-D411-7FFE-8C96EDF6B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7554A4-A61D-007D-AEF9-8BB92EBDE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23F7-7344-7443-8132-97CA0560429E}" type="datetimeFigureOut">
              <a:rPr lang="ca-ES" smtClean="0"/>
              <a:t>12/1/24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E011EF-E613-5C5E-4A92-6B61E326F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C36A54-D583-4E27-CBAC-B3046CD2D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8214-4EE7-5F4B-AEDF-5086F5D4F4A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43887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73ECC6-A278-2769-25C0-30875B51C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C7BC52-FCF3-E715-7A1B-E4293BAC23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03F129-53FB-1B0E-0140-FD98EBDE9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23F7-7344-7443-8132-97CA0560429E}" type="datetimeFigureOut">
              <a:rPr lang="ca-ES" smtClean="0"/>
              <a:t>12/1/24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C1CA04-7332-DD31-0E11-FC9B54791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3CFC3F-D1AE-C71D-7EA0-6214F50E4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8214-4EE7-5F4B-AEDF-5086F5D4F4A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9102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CEC7E5E-F4AD-B455-E6BD-8C9B85C64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C796EA9-2B2A-AC75-DB71-636EA0FC2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FA2793-F28B-FDF0-DF0F-ECBDE95DB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23F7-7344-7443-8132-97CA0560429E}" type="datetimeFigureOut">
              <a:rPr lang="ca-ES" smtClean="0"/>
              <a:t>12/1/24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D4263F-6972-9154-1B5F-9BA383087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003813-C00A-5FA7-A82D-58EE39946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8214-4EE7-5F4B-AEDF-5086F5D4F4A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28082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EDC3AD-1BA5-6E19-478D-7FE461FD3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0478E1-1294-077D-E846-31C17C437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FF3220-FB30-AE47-F722-831B057A3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23F7-7344-7443-8132-97CA0560429E}" type="datetimeFigureOut">
              <a:rPr lang="ca-ES" smtClean="0"/>
              <a:t>12/1/24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1BC7F8-07E4-A796-3EC7-3674FB4A3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223500-EF22-5721-54BA-D0F6CC3E2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8214-4EE7-5F4B-AEDF-5086F5D4F4A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70742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C33ED6-C15B-2043-48E9-3A7DB5E6E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1DE9DEB-7E53-3157-0FFB-37118A2BE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9B6C9E-D443-85FB-F9E9-091BE6DB0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23F7-7344-7443-8132-97CA0560429E}" type="datetimeFigureOut">
              <a:rPr lang="ca-ES" smtClean="0"/>
              <a:t>12/1/24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51F22E-94F5-8119-85A3-53D344C4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D29DAD-FF75-EBF9-D1CE-2D02A0C9A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8214-4EE7-5F4B-AEDF-5086F5D4F4A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7856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399DC0-C196-1D37-837B-60BF0133A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9CDD9A-CAF2-2F06-6F8F-F4E08950D8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2DB2203-D59F-C57F-A66B-053654159B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A5286B-C1DC-A6D6-3A76-8D67B1D5F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23F7-7344-7443-8132-97CA0560429E}" type="datetimeFigureOut">
              <a:rPr lang="ca-ES" smtClean="0"/>
              <a:t>12/1/24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1B50C9-A405-CF61-5EDB-DAE686536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48C23E-0BC7-5D5E-8E5B-290ADB746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8214-4EE7-5F4B-AEDF-5086F5D4F4A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61926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632EC8-5EF5-8ED0-2123-FBC5ADB40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60955A-D3FF-8F9F-1A84-E9A709842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DBF120-C0F5-C45C-474D-400F804C8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467AC12-7320-2CBF-FFF5-836C415D59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D4DFE3B-2B2D-9B66-9C3E-66AE720F28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2252412-0591-C2C7-205B-F6D5C7CB7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23F7-7344-7443-8132-97CA0560429E}" type="datetimeFigureOut">
              <a:rPr lang="ca-ES" smtClean="0"/>
              <a:t>12/1/24</a:t>
            </a:fld>
            <a:endParaRPr lang="ca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0D687E4-B07C-D83A-35B2-D7ED83AE4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8929740-B1FE-DF9E-2CC3-829E748B1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8214-4EE7-5F4B-AEDF-5086F5D4F4A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54082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120EA7-E72A-C2FF-0821-33DEE4DD6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17723DC-0EDD-7491-4D65-01BBF3F09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23F7-7344-7443-8132-97CA0560429E}" type="datetimeFigureOut">
              <a:rPr lang="ca-ES" smtClean="0"/>
              <a:t>12/1/24</a:t>
            </a:fld>
            <a:endParaRPr lang="ca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AAC3875-ED17-6BC0-2D1E-4EB4CD396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AFA3F57-6C2A-CA8D-9D02-FFB8418CE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8214-4EE7-5F4B-AEDF-5086F5D4F4A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0606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5C856B2-E53A-5D95-EF2D-3FD205F83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23F7-7344-7443-8132-97CA0560429E}" type="datetimeFigureOut">
              <a:rPr lang="ca-ES" smtClean="0"/>
              <a:t>12/1/24</a:t>
            </a:fld>
            <a:endParaRPr lang="ca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BC1938F-872E-78EF-08A7-EC0B32CA6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117B069-15AD-5CB4-6268-23C31C76E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8214-4EE7-5F4B-AEDF-5086F5D4F4A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5066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410C9D-05E1-07A3-5328-5D207FA97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2F791A-3F63-FBF3-38F4-F6D7774DF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FFBEC0C-E502-6A33-E76A-9481D06F23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612391-5B9A-36D1-59D2-CB1CA7982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23F7-7344-7443-8132-97CA0560429E}" type="datetimeFigureOut">
              <a:rPr lang="ca-ES" smtClean="0"/>
              <a:t>12/1/24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682401-C98E-35CA-77FA-AE3C17BAD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126681B-4D2B-06AF-8485-F2A71915E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8214-4EE7-5F4B-AEDF-5086F5D4F4A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63483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2EC898-19B8-B2EE-3880-151589EA3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272E56D-FD45-AFC4-0132-E6B157E11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4A4FCB-0006-826F-C916-1DC30D9E9A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F160DCE-0DC4-DB0A-F3D3-4B4BFD388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23F7-7344-7443-8132-97CA0560429E}" type="datetimeFigureOut">
              <a:rPr lang="ca-ES" smtClean="0"/>
              <a:t>12/1/24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952811-1F18-DF89-0E65-1C8D9953C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D452A0-E108-A0BE-3511-124D38B24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8214-4EE7-5F4B-AEDF-5086F5D4F4A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9779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EDFFB17-0B2E-2D32-3D58-B40882026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F65BBC-7102-03F7-AE1F-92FA9FE70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0349BA-2F34-594F-3973-A462935A96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F23F7-7344-7443-8132-97CA0560429E}" type="datetimeFigureOut">
              <a:rPr lang="ca-ES" smtClean="0"/>
              <a:t>12/1/24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10D0E4-15F1-A0D7-FC96-04F0A851D6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3BE5EB-754A-01C7-8640-C944041920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18214-4EE7-5F4B-AEDF-5086F5D4F4A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85774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AB480B4E-EFFF-2131-673B-6C9B55321D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4657724" cy="1133930"/>
          </a:xfrm>
          <a:prstGeom prst="rect">
            <a:avLst/>
          </a:prstGeom>
        </p:spPr>
      </p:pic>
      <p:pic>
        <p:nvPicPr>
          <p:cNvPr id="16" name="Imagen 15" descr="Forma&#10;&#10;Descripción generada automáticamente">
            <a:extLst>
              <a:ext uri="{FF2B5EF4-FFF2-40B4-BE49-F238E27FC236}">
                <a16:creationId xmlns:a16="http://schemas.microsoft.com/office/drawing/2014/main" id="{66300120-FC33-66E8-D76D-A50883458E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9954" y="5900738"/>
            <a:ext cx="3932045" cy="957262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59411760-1909-F6BE-22A9-DFEF8A8242DC}"/>
              </a:ext>
            </a:extLst>
          </p:cNvPr>
          <p:cNvSpPr txBox="1"/>
          <p:nvPr/>
        </p:nvSpPr>
        <p:spPr>
          <a:xfrm>
            <a:off x="11157177" y="6543996"/>
            <a:ext cx="1132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© visitsalou</a:t>
            </a:r>
          </a:p>
        </p:txBody>
      </p:sp>
      <p:pic>
        <p:nvPicPr>
          <p:cNvPr id="10" name="Imagen 32" descr="Imagen que contiene reloj, dibujo&#10;&#10;Descripción generada automáticamente">
            <a:extLst>
              <a:ext uri="{FF2B5EF4-FFF2-40B4-BE49-F238E27FC236}">
                <a16:creationId xmlns:a16="http://schemas.microsoft.com/office/drawing/2014/main" id="{F99D7F22-2EAB-4FFF-25C7-AB1E0270D3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694" y="2421621"/>
            <a:ext cx="3908425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ángulo 34">
            <a:extLst>
              <a:ext uri="{FF2B5EF4-FFF2-40B4-BE49-F238E27FC236}">
                <a16:creationId xmlns:a16="http://schemas.microsoft.com/office/drawing/2014/main" id="{71126912-C7A8-EED5-446F-FBE05016F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5944" y="2604184"/>
            <a:ext cx="4624388" cy="10779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a-ES" sz="3200" cap="all" dirty="0">
                <a:solidFill>
                  <a:prstClr val="black"/>
                </a:solidFill>
                <a:latin typeface="Gill Sans MT"/>
                <a:ea typeface="+mj-ea"/>
                <a:cs typeface="+mj-cs"/>
              </a:rPr>
              <a:t>PATRONAT</a:t>
            </a:r>
            <a:br>
              <a:rPr lang="ca-ES" sz="3200" cap="all" dirty="0">
                <a:solidFill>
                  <a:prstClr val="black"/>
                </a:solidFill>
                <a:latin typeface="Gill Sans MT"/>
                <a:ea typeface="+mj-ea"/>
                <a:cs typeface="+mj-cs"/>
              </a:rPr>
            </a:br>
            <a:r>
              <a:rPr lang="ca-ES" sz="3200" cap="all" dirty="0">
                <a:solidFill>
                  <a:prstClr val="black"/>
                </a:solidFill>
                <a:latin typeface="Gill Sans MT"/>
                <a:ea typeface="+mj-ea"/>
                <a:cs typeface="+mj-cs"/>
              </a:rPr>
              <a:t>municipal de turisme</a:t>
            </a:r>
            <a:endParaRPr lang="ca-ES" altLang="ca-ES" sz="3200" b="1" dirty="0"/>
          </a:p>
        </p:txBody>
      </p:sp>
      <p:sp>
        <p:nvSpPr>
          <p:cNvPr id="12" name="Rectángulo 12">
            <a:extLst>
              <a:ext uri="{FF2B5EF4-FFF2-40B4-BE49-F238E27FC236}">
                <a16:creationId xmlns:a16="http://schemas.microsoft.com/office/drawing/2014/main" id="{C398EC23-89E5-14DB-E32B-8E4028BC7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880" y="3887525"/>
            <a:ext cx="48860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2800" dirty="0"/>
              <a:t>Presentació dades turístiques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2800" dirty="0"/>
              <a:t>2023</a:t>
            </a:r>
            <a:endParaRPr lang="ca-ES" altLang="ca-ES" sz="6600" b="1" dirty="0">
              <a:solidFill>
                <a:srgbClr val="00B0F0"/>
              </a:solidFill>
            </a:endParaRP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AFAF8881-5605-CECD-61EE-E8AE7C846E96}"/>
              </a:ext>
            </a:extLst>
          </p:cNvPr>
          <p:cNvCxnSpPr>
            <a:cxnSpLocks/>
          </p:cNvCxnSpPr>
          <p:nvPr/>
        </p:nvCxnSpPr>
        <p:spPr>
          <a:xfrm>
            <a:off x="6228444" y="2421621"/>
            <a:ext cx="0" cy="12604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370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uadroTexto 5">
            <a:extLst>
              <a:ext uri="{FF2B5EF4-FFF2-40B4-BE49-F238E27FC236}">
                <a16:creationId xmlns:a16="http://schemas.microsoft.com/office/drawing/2014/main" id="{2E7101B1-A9AE-44EF-AEE0-37274C491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7958" y="-8167"/>
            <a:ext cx="1664615" cy="142821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a-ES" altLang="ca-E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a-ES" altLang="ca-E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a-ES" altLang="ca-E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Dades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ocupació</a:t>
            </a:r>
          </a:p>
        </p:txBody>
      </p:sp>
      <p:pic>
        <p:nvPicPr>
          <p:cNvPr id="8" name="Imagen 7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AB480B4E-EFFF-2131-673B-6C9B55321D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4657724" cy="1133930"/>
          </a:xfrm>
          <a:prstGeom prst="rect">
            <a:avLst/>
          </a:prstGeom>
        </p:spPr>
      </p:pic>
      <p:pic>
        <p:nvPicPr>
          <p:cNvPr id="16" name="Imagen 15" descr="Forma&#10;&#10;Descripción generada automáticamente">
            <a:extLst>
              <a:ext uri="{FF2B5EF4-FFF2-40B4-BE49-F238E27FC236}">
                <a16:creationId xmlns:a16="http://schemas.microsoft.com/office/drawing/2014/main" id="{66300120-FC33-66E8-D76D-A50883458E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9954" y="5900738"/>
            <a:ext cx="3932045" cy="957262"/>
          </a:xfrm>
          <a:prstGeom prst="rect">
            <a:avLst/>
          </a:prstGeom>
        </p:spPr>
      </p:pic>
      <p:pic>
        <p:nvPicPr>
          <p:cNvPr id="17" name="Imagen 32" descr="Imagen que contiene reloj, dibujo&#10;&#10;Descripción generada automáticamente">
            <a:extLst>
              <a:ext uri="{FF2B5EF4-FFF2-40B4-BE49-F238E27FC236}">
                <a16:creationId xmlns:a16="http://schemas.microsoft.com/office/drawing/2014/main" id="{D8A51F71-A1B5-5403-BFC6-3DDC80C892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341" y="6379369"/>
            <a:ext cx="1127431" cy="329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adroTexto 16">
            <a:extLst>
              <a:ext uri="{FF2B5EF4-FFF2-40B4-BE49-F238E27FC236}">
                <a16:creationId xmlns:a16="http://schemas.microsoft.com/office/drawing/2014/main" id="{40F36D79-EAC3-8427-C459-4C1E0A48F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343" y="733878"/>
            <a:ext cx="3633227" cy="511175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2400" dirty="0">
                <a:solidFill>
                  <a:schemeClr val="bg1"/>
                </a:solidFill>
              </a:rPr>
              <a:t>DADES OCUPACIÓ 2023</a:t>
            </a:r>
          </a:p>
        </p:txBody>
      </p:sp>
      <p:sp>
        <p:nvSpPr>
          <p:cNvPr id="5" name="CuadroTexto 16">
            <a:extLst>
              <a:ext uri="{FF2B5EF4-FFF2-40B4-BE49-F238E27FC236}">
                <a16:creationId xmlns:a16="http://schemas.microsoft.com/office/drawing/2014/main" id="{C83B0FA3-5A86-F8B6-31C4-406E1741F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1216" y="1783543"/>
            <a:ext cx="2479368" cy="919401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2400" b="1" dirty="0">
                <a:solidFill>
                  <a:schemeClr val="bg1"/>
                </a:solidFill>
                <a:latin typeface="+mn-lt"/>
              </a:rPr>
              <a:t>2.187.268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2400" b="1" dirty="0">
                <a:solidFill>
                  <a:schemeClr val="bg1"/>
                </a:solidFill>
                <a:latin typeface="+mn-lt"/>
              </a:rPr>
              <a:t>VISITANTS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9411760-1909-F6BE-22A9-DFEF8A8242DC}"/>
              </a:ext>
            </a:extLst>
          </p:cNvPr>
          <p:cNvSpPr txBox="1"/>
          <p:nvPr/>
        </p:nvSpPr>
        <p:spPr>
          <a:xfrm>
            <a:off x="11157177" y="6543996"/>
            <a:ext cx="1132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© visitsalou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A58CECF6-E0B0-53C6-44FC-AA407C08A6A9}"/>
              </a:ext>
            </a:extLst>
          </p:cNvPr>
          <p:cNvSpPr txBox="1"/>
          <p:nvPr/>
        </p:nvSpPr>
        <p:spPr>
          <a:xfrm>
            <a:off x="1556657" y="6484651"/>
            <a:ext cx="674097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1200" dirty="0">
                <a:solidFill>
                  <a:srgbClr val="00B0F0"/>
                </a:solidFill>
                <a:latin typeface="+mn-lt"/>
              </a:rPr>
              <a:t>Font: </a:t>
            </a:r>
            <a:r>
              <a:rPr lang="ca-ES" altLang="ca-ES" sz="1200" dirty="0" err="1">
                <a:solidFill>
                  <a:srgbClr val="00B0F0"/>
                </a:solidFill>
                <a:latin typeface="+mn-lt"/>
              </a:rPr>
              <a:t>Tourism</a:t>
            </a:r>
            <a:r>
              <a:rPr lang="ca-ES" altLang="ca-ES" sz="1200" dirty="0">
                <a:solidFill>
                  <a:srgbClr val="00B0F0"/>
                </a:solidFill>
                <a:latin typeface="+mn-lt"/>
              </a:rPr>
              <a:t> Data System (</a:t>
            </a:r>
            <a:r>
              <a:rPr lang="ca-ES" altLang="ca-ES" sz="1200" dirty="0" err="1">
                <a:solidFill>
                  <a:srgbClr val="00B0F0"/>
                </a:solidFill>
                <a:latin typeface="+mn-lt"/>
              </a:rPr>
              <a:t>Eurecat</a:t>
            </a:r>
            <a:r>
              <a:rPr lang="ca-ES" altLang="ca-ES" sz="1200" dirty="0">
                <a:solidFill>
                  <a:srgbClr val="00B0F0"/>
                </a:solidFill>
                <a:latin typeface="+mn-lt"/>
              </a:rPr>
              <a:t>)</a:t>
            </a:r>
          </a:p>
        </p:txBody>
      </p:sp>
      <p:sp>
        <p:nvSpPr>
          <p:cNvPr id="25" name="CuadroTexto 16">
            <a:extLst>
              <a:ext uri="{FF2B5EF4-FFF2-40B4-BE49-F238E27FC236}">
                <a16:creationId xmlns:a16="http://schemas.microsoft.com/office/drawing/2014/main" id="{0D3AAA0C-DCB8-A4F3-735D-47C43ED62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7001" y="1978930"/>
            <a:ext cx="1054885" cy="51077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2400" dirty="0">
                <a:solidFill>
                  <a:srgbClr val="00B0F0"/>
                </a:solidFill>
              </a:rPr>
              <a:t>+5,7%</a:t>
            </a:r>
          </a:p>
        </p:txBody>
      </p:sp>
      <p:sp>
        <p:nvSpPr>
          <p:cNvPr id="3" name="CuadroTexto 16">
            <a:extLst>
              <a:ext uri="{FF2B5EF4-FFF2-40B4-BE49-F238E27FC236}">
                <a16:creationId xmlns:a16="http://schemas.microsoft.com/office/drawing/2014/main" id="{222A74FD-E93D-4461-5AF3-EEA949EDA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1214" y="2827156"/>
            <a:ext cx="2479369" cy="919401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2400" b="1" dirty="0">
                <a:solidFill>
                  <a:schemeClr val="bg1"/>
                </a:solidFill>
                <a:latin typeface="+mn-lt"/>
              </a:rPr>
              <a:t>7.802.929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2400" b="1" dirty="0">
                <a:solidFill>
                  <a:schemeClr val="bg1"/>
                </a:solidFill>
                <a:latin typeface="+mn-lt"/>
              </a:rPr>
              <a:t>PERNOCTACIONS</a:t>
            </a:r>
          </a:p>
        </p:txBody>
      </p:sp>
      <p:sp>
        <p:nvSpPr>
          <p:cNvPr id="4" name="CuadroTexto 16">
            <a:extLst>
              <a:ext uri="{FF2B5EF4-FFF2-40B4-BE49-F238E27FC236}">
                <a16:creationId xmlns:a16="http://schemas.microsoft.com/office/drawing/2014/main" id="{2AB1EC91-387C-E984-6D0D-86492510B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0611" y="3844471"/>
            <a:ext cx="2479369" cy="919401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2400" b="1" dirty="0">
                <a:solidFill>
                  <a:schemeClr val="bg1"/>
                </a:solidFill>
                <a:latin typeface="+mn-lt"/>
              </a:rPr>
              <a:t>3,5 NITS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2400" b="1" dirty="0">
                <a:solidFill>
                  <a:schemeClr val="bg1"/>
                </a:solidFill>
                <a:latin typeface="+mn-lt"/>
              </a:rPr>
              <a:t>ESTADA MITJANA</a:t>
            </a:r>
          </a:p>
        </p:txBody>
      </p:sp>
      <p:sp>
        <p:nvSpPr>
          <p:cNvPr id="7" name="CuadroTexto 16">
            <a:extLst>
              <a:ext uri="{FF2B5EF4-FFF2-40B4-BE49-F238E27FC236}">
                <a16:creationId xmlns:a16="http://schemas.microsoft.com/office/drawing/2014/main" id="{70BA9988-DE08-EDAC-7F1E-36A6060E90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0611" y="4915638"/>
            <a:ext cx="2479369" cy="919401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2400" b="1" dirty="0">
                <a:solidFill>
                  <a:schemeClr val="bg1"/>
                </a:solidFill>
                <a:latin typeface="+mn-lt"/>
              </a:rPr>
              <a:t>66,7%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2400" b="1" dirty="0">
                <a:solidFill>
                  <a:schemeClr val="bg1"/>
                </a:solidFill>
                <a:latin typeface="+mn-lt"/>
              </a:rPr>
              <a:t>OCUPACIÓ MITJA</a:t>
            </a:r>
          </a:p>
        </p:txBody>
      </p:sp>
      <p:sp>
        <p:nvSpPr>
          <p:cNvPr id="10" name="CuadroTexto 16">
            <a:extLst>
              <a:ext uri="{FF2B5EF4-FFF2-40B4-BE49-F238E27FC236}">
                <a16:creationId xmlns:a16="http://schemas.microsoft.com/office/drawing/2014/main" id="{9C41ABB1-0BBE-12E8-3A94-81C4C4D07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7001" y="2989741"/>
            <a:ext cx="1054885" cy="51077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2400" dirty="0">
                <a:solidFill>
                  <a:srgbClr val="00B0F0"/>
                </a:solidFill>
              </a:rPr>
              <a:t>+6,6%</a:t>
            </a:r>
          </a:p>
        </p:txBody>
      </p:sp>
      <p:sp>
        <p:nvSpPr>
          <p:cNvPr id="12" name="CuadroTexto 16">
            <a:extLst>
              <a:ext uri="{FF2B5EF4-FFF2-40B4-BE49-F238E27FC236}">
                <a16:creationId xmlns:a16="http://schemas.microsoft.com/office/drawing/2014/main" id="{BFF7F8E9-A33E-255E-4CD7-742356B2B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7000" y="5026812"/>
            <a:ext cx="1054885" cy="51077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2400" dirty="0">
                <a:solidFill>
                  <a:srgbClr val="00B0F0"/>
                </a:solidFill>
              </a:rPr>
              <a:t>+1,4%</a:t>
            </a:r>
          </a:p>
        </p:txBody>
      </p:sp>
      <p:sp>
        <p:nvSpPr>
          <p:cNvPr id="14" name="Flecha arriba 13">
            <a:extLst>
              <a:ext uri="{FF2B5EF4-FFF2-40B4-BE49-F238E27FC236}">
                <a16:creationId xmlns:a16="http://schemas.microsoft.com/office/drawing/2014/main" id="{0589009F-F7C8-917B-BB66-7EF527D0DEBC}"/>
              </a:ext>
            </a:extLst>
          </p:cNvPr>
          <p:cNvSpPr/>
          <p:nvPr/>
        </p:nvSpPr>
        <p:spPr>
          <a:xfrm>
            <a:off x="6346629" y="2039701"/>
            <a:ext cx="285750" cy="407083"/>
          </a:xfrm>
          <a:prstGeom prst="up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0" name="Flecha arriba 19">
            <a:extLst>
              <a:ext uri="{FF2B5EF4-FFF2-40B4-BE49-F238E27FC236}">
                <a16:creationId xmlns:a16="http://schemas.microsoft.com/office/drawing/2014/main" id="{60473A4E-F09E-7876-4BD0-8656579D6059}"/>
              </a:ext>
            </a:extLst>
          </p:cNvPr>
          <p:cNvSpPr/>
          <p:nvPr/>
        </p:nvSpPr>
        <p:spPr>
          <a:xfrm>
            <a:off x="6346629" y="3021917"/>
            <a:ext cx="285750" cy="407083"/>
          </a:xfrm>
          <a:prstGeom prst="up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6" name="Flecha arriba 25">
            <a:extLst>
              <a:ext uri="{FF2B5EF4-FFF2-40B4-BE49-F238E27FC236}">
                <a16:creationId xmlns:a16="http://schemas.microsoft.com/office/drawing/2014/main" id="{90F44BB2-3B8A-8BF7-49C7-7CBC5CDBED85}"/>
              </a:ext>
            </a:extLst>
          </p:cNvPr>
          <p:cNvSpPr/>
          <p:nvPr/>
        </p:nvSpPr>
        <p:spPr>
          <a:xfrm>
            <a:off x="6336971" y="5078659"/>
            <a:ext cx="285750" cy="407083"/>
          </a:xfrm>
          <a:prstGeom prst="up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7" name="CuadroTexto 16">
            <a:extLst>
              <a:ext uri="{FF2B5EF4-FFF2-40B4-BE49-F238E27FC236}">
                <a16:creationId xmlns:a16="http://schemas.microsoft.com/office/drawing/2014/main" id="{21A256F9-4B5D-1141-8C61-44BA6F428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5416" y="3942644"/>
            <a:ext cx="1218051" cy="85129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4400" dirty="0">
                <a:solidFill>
                  <a:srgbClr val="00B0F0"/>
                </a:solidFill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4135027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uadroTexto 5">
            <a:extLst>
              <a:ext uri="{FF2B5EF4-FFF2-40B4-BE49-F238E27FC236}">
                <a16:creationId xmlns:a16="http://schemas.microsoft.com/office/drawing/2014/main" id="{2E7101B1-A9AE-44EF-AEE0-37274C491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7958" y="-8167"/>
            <a:ext cx="1664615" cy="142821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a-ES" altLang="ca-E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a-ES" altLang="ca-E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a-ES" altLang="ca-E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Dades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ocupació</a:t>
            </a:r>
          </a:p>
        </p:txBody>
      </p:sp>
      <p:pic>
        <p:nvPicPr>
          <p:cNvPr id="8" name="Imagen 7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AB480B4E-EFFF-2131-673B-6C9B55321D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4657724" cy="1133930"/>
          </a:xfrm>
          <a:prstGeom prst="rect">
            <a:avLst/>
          </a:prstGeom>
        </p:spPr>
      </p:pic>
      <p:pic>
        <p:nvPicPr>
          <p:cNvPr id="16" name="Imagen 15" descr="Forma&#10;&#10;Descripción generada automáticamente">
            <a:extLst>
              <a:ext uri="{FF2B5EF4-FFF2-40B4-BE49-F238E27FC236}">
                <a16:creationId xmlns:a16="http://schemas.microsoft.com/office/drawing/2014/main" id="{66300120-FC33-66E8-D76D-A50883458E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9954" y="5900738"/>
            <a:ext cx="3932045" cy="957262"/>
          </a:xfrm>
          <a:prstGeom prst="rect">
            <a:avLst/>
          </a:prstGeom>
        </p:spPr>
      </p:pic>
      <p:pic>
        <p:nvPicPr>
          <p:cNvPr id="17" name="Imagen 32" descr="Imagen que contiene reloj, dibujo&#10;&#10;Descripción generada automáticamente">
            <a:extLst>
              <a:ext uri="{FF2B5EF4-FFF2-40B4-BE49-F238E27FC236}">
                <a16:creationId xmlns:a16="http://schemas.microsoft.com/office/drawing/2014/main" id="{D8A51F71-A1B5-5403-BFC6-3DDC80C892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341" y="6379369"/>
            <a:ext cx="1127431" cy="329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adroTexto 16">
            <a:extLst>
              <a:ext uri="{FF2B5EF4-FFF2-40B4-BE49-F238E27FC236}">
                <a16:creationId xmlns:a16="http://schemas.microsoft.com/office/drawing/2014/main" id="{40F36D79-EAC3-8427-C459-4C1E0A48F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343" y="733878"/>
            <a:ext cx="3633227" cy="511175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2400" dirty="0">
                <a:solidFill>
                  <a:schemeClr val="bg1"/>
                </a:solidFill>
              </a:rPr>
              <a:t>DADES OCUPACIÓ 2023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9411760-1909-F6BE-22A9-DFEF8A8242DC}"/>
              </a:ext>
            </a:extLst>
          </p:cNvPr>
          <p:cNvSpPr txBox="1"/>
          <p:nvPr/>
        </p:nvSpPr>
        <p:spPr>
          <a:xfrm>
            <a:off x="11157177" y="6543996"/>
            <a:ext cx="1132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© visitsalou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A58CECF6-E0B0-53C6-44FC-AA407C08A6A9}"/>
              </a:ext>
            </a:extLst>
          </p:cNvPr>
          <p:cNvSpPr txBox="1"/>
          <p:nvPr/>
        </p:nvSpPr>
        <p:spPr>
          <a:xfrm>
            <a:off x="1556657" y="6484651"/>
            <a:ext cx="674097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1200" dirty="0">
                <a:solidFill>
                  <a:srgbClr val="00B0F0"/>
                </a:solidFill>
                <a:latin typeface="+mn-lt"/>
              </a:rPr>
              <a:t>Font: </a:t>
            </a:r>
            <a:r>
              <a:rPr lang="ca-ES" altLang="ca-ES" sz="1200" dirty="0" err="1">
                <a:solidFill>
                  <a:srgbClr val="00B0F0"/>
                </a:solidFill>
                <a:latin typeface="+mn-lt"/>
              </a:rPr>
              <a:t>Tourism</a:t>
            </a:r>
            <a:r>
              <a:rPr lang="ca-ES" altLang="ca-ES" sz="1200" dirty="0">
                <a:solidFill>
                  <a:srgbClr val="00B0F0"/>
                </a:solidFill>
                <a:latin typeface="+mn-lt"/>
              </a:rPr>
              <a:t> Data System (</a:t>
            </a:r>
            <a:r>
              <a:rPr lang="ca-ES" altLang="ca-ES" sz="1200" dirty="0" err="1">
                <a:solidFill>
                  <a:srgbClr val="00B0F0"/>
                </a:solidFill>
                <a:latin typeface="+mn-lt"/>
              </a:rPr>
              <a:t>Eurecat</a:t>
            </a:r>
            <a:r>
              <a:rPr lang="ca-ES" altLang="ca-ES" sz="1200" dirty="0">
                <a:solidFill>
                  <a:srgbClr val="00B0F0"/>
                </a:solidFill>
                <a:latin typeface="+mn-lt"/>
              </a:rPr>
              <a:t>)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13ABCA6-5AC2-2D35-D7C3-77E4990E3E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8343" y="2443163"/>
            <a:ext cx="9542910" cy="3457575"/>
          </a:xfrm>
          <a:prstGeom prst="rect">
            <a:avLst/>
          </a:prstGeom>
        </p:spPr>
      </p:pic>
      <p:sp>
        <p:nvSpPr>
          <p:cNvPr id="11" name="CuadroTexto 16">
            <a:extLst>
              <a:ext uri="{FF2B5EF4-FFF2-40B4-BE49-F238E27FC236}">
                <a16:creationId xmlns:a16="http://schemas.microsoft.com/office/drawing/2014/main" id="{9EB35AAE-7085-741D-1BF4-422CC91BE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343" y="1437369"/>
            <a:ext cx="3057436" cy="44267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92D050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dirty="0">
                <a:solidFill>
                  <a:srgbClr val="92D050"/>
                </a:solidFill>
              </a:rPr>
              <a:t>DESESTACIONALITZANT</a:t>
            </a:r>
          </a:p>
        </p:txBody>
      </p:sp>
    </p:spTree>
    <p:extLst>
      <p:ext uri="{BB962C8B-B14F-4D97-AF65-F5344CB8AC3E}">
        <p14:creationId xmlns:p14="http://schemas.microsoft.com/office/powerpoint/2010/main" val="4059275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uadroTexto 5">
            <a:extLst>
              <a:ext uri="{FF2B5EF4-FFF2-40B4-BE49-F238E27FC236}">
                <a16:creationId xmlns:a16="http://schemas.microsoft.com/office/drawing/2014/main" id="{2E7101B1-A9AE-44EF-AEE0-37274C491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7958" y="-8167"/>
            <a:ext cx="1664615" cy="142821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a-ES" altLang="ca-E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a-ES" altLang="ca-E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a-ES" altLang="ca-E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Dades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ocupació</a:t>
            </a:r>
          </a:p>
        </p:txBody>
      </p:sp>
      <p:pic>
        <p:nvPicPr>
          <p:cNvPr id="8" name="Imagen 7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AB480B4E-EFFF-2131-673B-6C9B55321D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4657724" cy="1133930"/>
          </a:xfrm>
          <a:prstGeom prst="rect">
            <a:avLst/>
          </a:prstGeom>
        </p:spPr>
      </p:pic>
      <p:pic>
        <p:nvPicPr>
          <p:cNvPr id="16" name="Imagen 15" descr="Forma&#10;&#10;Descripción generada automáticamente">
            <a:extLst>
              <a:ext uri="{FF2B5EF4-FFF2-40B4-BE49-F238E27FC236}">
                <a16:creationId xmlns:a16="http://schemas.microsoft.com/office/drawing/2014/main" id="{66300120-FC33-66E8-D76D-A50883458E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9954" y="5900738"/>
            <a:ext cx="3932045" cy="957262"/>
          </a:xfrm>
          <a:prstGeom prst="rect">
            <a:avLst/>
          </a:prstGeom>
        </p:spPr>
      </p:pic>
      <p:pic>
        <p:nvPicPr>
          <p:cNvPr id="17" name="Imagen 32" descr="Imagen que contiene reloj, dibujo&#10;&#10;Descripción generada automáticamente">
            <a:extLst>
              <a:ext uri="{FF2B5EF4-FFF2-40B4-BE49-F238E27FC236}">
                <a16:creationId xmlns:a16="http://schemas.microsoft.com/office/drawing/2014/main" id="{D8A51F71-A1B5-5403-BFC6-3DDC80C892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341" y="6379369"/>
            <a:ext cx="1127431" cy="329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adroTexto 16">
            <a:extLst>
              <a:ext uri="{FF2B5EF4-FFF2-40B4-BE49-F238E27FC236}">
                <a16:creationId xmlns:a16="http://schemas.microsoft.com/office/drawing/2014/main" id="{40F36D79-EAC3-8427-C459-4C1E0A48F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343" y="733878"/>
            <a:ext cx="4002382" cy="51077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2400" dirty="0">
                <a:solidFill>
                  <a:schemeClr val="bg1"/>
                </a:solidFill>
              </a:rPr>
              <a:t>PROCEDÈNCIES VISITANTS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9411760-1909-F6BE-22A9-DFEF8A8242DC}"/>
              </a:ext>
            </a:extLst>
          </p:cNvPr>
          <p:cNvSpPr txBox="1"/>
          <p:nvPr/>
        </p:nvSpPr>
        <p:spPr>
          <a:xfrm>
            <a:off x="11157177" y="6543996"/>
            <a:ext cx="1132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© visitsalou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A58CECF6-E0B0-53C6-44FC-AA407C08A6A9}"/>
              </a:ext>
            </a:extLst>
          </p:cNvPr>
          <p:cNvSpPr txBox="1"/>
          <p:nvPr/>
        </p:nvSpPr>
        <p:spPr>
          <a:xfrm>
            <a:off x="1556657" y="6484651"/>
            <a:ext cx="674097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1200" dirty="0">
                <a:solidFill>
                  <a:srgbClr val="00B0F0"/>
                </a:solidFill>
                <a:latin typeface="+mn-lt"/>
              </a:rPr>
              <a:t>Font: </a:t>
            </a:r>
            <a:r>
              <a:rPr lang="ca-ES" altLang="ca-ES" sz="1200" dirty="0" err="1">
                <a:solidFill>
                  <a:srgbClr val="00B0F0"/>
                </a:solidFill>
                <a:latin typeface="+mn-lt"/>
              </a:rPr>
              <a:t>Tourism</a:t>
            </a:r>
            <a:r>
              <a:rPr lang="ca-ES" altLang="ca-ES" sz="1200" dirty="0">
                <a:solidFill>
                  <a:srgbClr val="00B0F0"/>
                </a:solidFill>
                <a:latin typeface="+mn-lt"/>
              </a:rPr>
              <a:t> Data System (</a:t>
            </a:r>
            <a:r>
              <a:rPr lang="ca-ES" altLang="ca-ES" sz="1200" dirty="0" err="1">
                <a:solidFill>
                  <a:srgbClr val="00B0F0"/>
                </a:solidFill>
                <a:latin typeface="+mn-lt"/>
              </a:rPr>
              <a:t>Eurecat</a:t>
            </a:r>
            <a:r>
              <a:rPr lang="ca-ES" altLang="ca-ES" sz="1200" dirty="0">
                <a:solidFill>
                  <a:srgbClr val="00B0F0"/>
                </a:solidFill>
                <a:latin typeface="+mn-lt"/>
              </a:rPr>
              <a:t>)</a:t>
            </a:r>
          </a:p>
        </p:txBody>
      </p:sp>
      <p:sp>
        <p:nvSpPr>
          <p:cNvPr id="5" name="CuadroTexto 16">
            <a:extLst>
              <a:ext uri="{FF2B5EF4-FFF2-40B4-BE49-F238E27FC236}">
                <a16:creationId xmlns:a16="http://schemas.microsoft.com/office/drawing/2014/main" id="{360226C1-BDC9-4E17-5BE7-77862C1E1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2559" y="2000399"/>
            <a:ext cx="4455510" cy="71508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C000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1800" dirty="0">
                <a:solidFill>
                  <a:srgbClr val="FFC000"/>
                </a:solidFill>
                <a:latin typeface="+mn-lt"/>
              </a:rPr>
              <a:t>Els mercats propers es mantenen forts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1800" dirty="0">
                <a:solidFill>
                  <a:srgbClr val="FFC000"/>
                </a:solidFill>
                <a:latin typeface="+mn-lt"/>
                <a:sym typeface="Wingdings" pitchFamily="2" charset="2"/>
              </a:rPr>
              <a:t> resiliència i desestacionalització</a:t>
            </a:r>
            <a:endParaRPr lang="ca-ES" altLang="ca-ES" sz="1800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7" name="CuadroTexto 16">
            <a:extLst>
              <a:ext uri="{FF2B5EF4-FFF2-40B4-BE49-F238E27FC236}">
                <a16:creationId xmlns:a16="http://schemas.microsoft.com/office/drawing/2014/main" id="{B0369D67-39AA-C608-F05D-8A8945FD4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5895" y="2959813"/>
            <a:ext cx="4455510" cy="40862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C000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1800" dirty="0">
                <a:solidFill>
                  <a:srgbClr val="FFC000"/>
                </a:solidFill>
                <a:latin typeface="+mn-lt"/>
              </a:rPr>
              <a:t>El mercat britànic es recupera (+9%)</a:t>
            </a:r>
          </a:p>
        </p:txBody>
      </p:sp>
      <p:sp>
        <p:nvSpPr>
          <p:cNvPr id="10" name="CuadroTexto 16">
            <a:extLst>
              <a:ext uri="{FF2B5EF4-FFF2-40B4-BE49-F238E27FC236}">
                <a16:creationId xmlns:a16="http://schemas.microsoft.com/office/drawing/2014/main" id="{431F694B-86A5-7022-9DFE-10742877D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0373" y="3715455"/>
            <a:ext cx="4443865" cy="40862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C000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1800" dirty="0">
                <a:solidFill>
                  <a:srgbClr val="FFC000"/>
                </a:solidFill>
                <a:latin typeface="+mn-lt"/>
              </a:rPr>
              <a:t>Destaca l’increment mercat alemany (+69%) </a:t>
            </a: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4990F460-E983-78F3-B38C-1891D2C203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5055714"/>
              </p:ext>
            </p:extLst>
          </p:nvPr>
        </p:nvGraphicFramePr>
        <p:xfrm>
          <a:off x="-1398684" y="960157"/>
          <a:ext cx="10863801" cy="5948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900317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Patrón de fondo&#10;&#10;Descripción generada automáticamente con confianza media">
            <a:extLst>
              <a:ext uri="{FF2B5EF4-FFF2-40B4-BE49-F238E27FC236}">
                <a16:creationId xmlns:a16="http://schemas.microsoft.com/office/drawing/2014/main" id="{AB480B4E-EFFF-2131-673B-6C9B55321D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4657724" cy="1133930"/>
          </a:xfrm>
          <a:prstGeom prst="rect">
            <a:avLst/>
          </a:prstGeom>
        </p:spPr>
      </p:pic>
      <p:pic>
        <p:nvPicPr>
          <p:cNvPr id="16" name="Imagen 15" descr="Forma&#10;&#10;Descripción generada automáticamente">
            <a:extLst>
              <a:ext uri="{FF2B5EF4-FFF2-40B4-BE49-F238E27FC236}">
                <a16:creationId xmlns:a16="http://schemas.microsoft.com/office/drawing/2014/main" id="{66300120-FC33-66E8-D76D-A50883458E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9954" y="5900738"/>
            <a:ext cx="3932045" cy="957262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59411760-1909-F6BE-22A9-DFEF8A8242DC}"/>
              </a:ext>
            </a:extLst>
          </p:cNvPr>
          <p:cNvSpPr txBox="1"/>
          <p:nvPr/>
        </p:nvSpPr>
        <p:spPr>
          <a:xfrm>
            <a:off x="11157177" y="6543996"/>
            <a:ext cx="1132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© visitsalou</a:t>
            </a:r>
          </a:p>
        </p:txBody>
      </p:sp>
      <p:pic>
        <p:nvPicPr>
          <p:cNvPr id="10" name="Imagen 32" descr="Imagen que contiene reloj, dibujo&#10;&#10;Descripción generada automáticamente">
            <a:extLst>
              <a:ext uri="{FF2B5EF4-FFF2-40B4-BE49-F238E27FC236}">
                <a16:creationId xmlns:a16="http://schemas.microsoft.com/office/drawing/2014/main" id="{F99D7F22-2EAB-4FFF-25C7-AB1E0270D3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694" y="2421621"/>
            <a:ext cx="3908425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ángulo 34">
            <a:extLst>
              <a:ext uri="{FF2B5EF4-FFF2-40B4-BE49-F238E27FC236}">
                <a16:creationId xmlns:a16="http://schemas.microsoft.com/office/drawing/2014/main" id="{71126912-C7A8-EED5-446F-FBE05016F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5944" y="2604184"/>
            <a:ext cx="4624388" cy="10779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a-ES" sz="3200" cap="all" dirty="0">
                <a:solidFill>
                  <a:prstClr val="black"/>
                </a:solidFill>
                <a:latin typeface="Gill Sans MT"/>
                <a:ea typeface="+mj-ea"/>
                <a:cs typeface="+mj-cs"/>
              </a:rPr>
              <a:t>PATRONAT</a:t>
            </a:r>
            <a:br>
              <a:rPr lang="ca-ES" sz="3200" cap="all" dirty="0">
                <a:solidFill>
                  <a:prstClr val="black"/>
                </a:solidFill>
                <a:latin typeface="Gill Sans MT"/>
                <a:ea typeface="+mj-ea"/>
                <a:cs typeface="+mj-cs"/>
              </a:rPr>
            </a:br>
            <a:r>
              <a:rPr lang="ca-ES" sz="3200" cap="all" dirty="0">
                <a:solidFill>
                  <a:prstClr val="black"/>
                </a:solidFill>
                <a:latin typeface="Gill Sans MT"/>
                <a:ea typeface="+mj-ea"/>
                <a:cs typeface="+mj-cs"/>
              </a:rPr>
              <a:t>municipal de turisme</a:t>
            </a:r>
            <a:endParaRPr lang="ca-ES" altLang="ca-ES" sz="3200" b="1" dirty="0"/>
          </a:p>
        </p:txBody>
      </p:sp>
      <p:sp>
        <p:nvSpPr>
          <p:cNvPr id="12" name="Rectángulo 12">
            <a:extLst>
              <a:ext uri="{FF2B5EF4-FFF2-40B4-BE49-F238E27FC236}">
                <a16:creationId xmlns:a16="http://schemas.microsoft.com/office/drawing/2014/main" id="{C398EC23-89E5-14DB-E32B-8E4028BC7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880" y="3887525"/>
            <a:ext cx="48860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77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ill Sans MT" panose="020B0502020104020203" pitchFamily="34" charset="77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Gill Sans MT" panose="020B0502020104020203" pitchFamily="34" charset="77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Gill Sans MT" panose="020B0502020104020203" pitchFamily="34" charset="77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Gill Sans MT" panose="020B0502020104020203" pitchFamily="34" charset="7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2800" dirty="0"/>
              <a:t>Presentació dades turístiques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a-ES" altLang="ca-ES" sz="2800" dirty="0"/>
              <a:t>2023</a:t>
            </a:r>
            <a:endParaRPr lang="ca-ES" altLang="ca-ES" sz="6600" b="1" dirty="0">
              <a:solidFill>
                <a:srgbClr val="00B0F0"/>
              </a:solidFill>
            </a:endParaRP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AFAF8881-5605-CECD-61EE-E8AE7C846E96}"/>
              </a:ext>
            </a:extLst>
          </p:cNvPr>
          <p:cNvCxnSpPr>
            <a:cxnSpLocks/>
          </p:cNvCxnSpPr>
          <p:nvPr/>
        </p:nvCxnSpPr>
        <p:spPr>
          <a:xfrm>
            <a:off x="6228444" y="2421621"/>
            <a:ext cx="0" cy="12604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55025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130</Words>
  <Application>Microsoft Macintosh PowerPoint</Application>
  <PresentationFormat>Panorámica</PresentationFormat>
  <Paragraphs>62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Gill Sans MT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 espasa</dc:creator>
  <cp:lastModifiedBy>marc espasa</cp:lastModifiedBy>
  <cp:revision>4</cp:revision>
  <dcterms:created xsi:type="dcterms:W3CDTF">2024-01-10T21:28:22Z</dcterms:created>
  <dcterms:modified xsi:type="dcterms:W3CDTF">2024-01-12T08:16:45Z</dcterms:modified>
</cp:coreProperties>
</file>